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387" r:id="rId3"/>
    <p:sldId id="306" r:id="rId4"/>
    <p:sldId id="391" r:id="rId5"/>
    <p:sldId id="392" r:id="rId6"/>
    <p:sldId id="397" r:id="rId7"/>
    <p:sldId id="398" r:id="rId8"/>
    <p:sldId id="399" r:id="rId9"/>
    <p:sldId id="400" r:id="rId10"/>
    <p:sldId id="384" r:id="rId11"/>
    <p:sldId id="401" r:id="rId12"/>
    <p:sldId id="402" r:id="rId13"/>
    <p:sldId id="403" r:id="rId14"/>
    <p:sldId id="404" r:id="rId15"/>
    <p:sldId id="382" r:id="rId16"/>
    <p:sldId id="405" r:id="rId17"/>
    <p:sldId id="278" r:id="rId18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FF9"/>
    <a:srgbClr val="B7EEFB"/>
    <a:srgbClr val="A8EAFA"/>
    <a:srgbClr val="B9F5FD"/>
    <a:srgbClr val="A1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40" y="2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29288C56-8C42-427D-9B4C-EBD27C39A196}" type="datetimeFigureOut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5" y="4926015"/>
            <a:ext cx="5680075" cy="402907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2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40" y="9721852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7C52E80-EB57-4525-B0F7-994B9F88F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62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33D7-C855-40B2-BE6C-257773F293D0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682-C3C9-41E8-9ADA-09FAA20B6429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7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A544-57EA-47C8-A42B-37A483756056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E9E5-9EA2-4E8C-9740-36C008FB78DA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76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4CAA-0264-492D-9F5A-46983A781C5E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65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30C6-7298-49D1-B355-533CEA2C5CFF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9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8638-3979-42A7-BF77-6E24B4DB292F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2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8D44-0A53-41EF-8A79-FD37E885BAA7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23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6DE-E7A9-409C-901A-0A37B2B7BF64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240-2121-4798-8C9F-1AB48E17DB2C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1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0C49-C3DF-41FE-A171-BBD50C3DAFA7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9A8B-3A01-471E-BC65-DC8B8A7FBDC0}" type="datetime1">
              <a:rPr kumimoji="1" lang="ja-JP" altLang="en-US" smtClean="0"/>
              <a:t>2023/2/9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F408-702B-4A80-B7FA-63840FD77E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2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vsor@ims.ac.jp?subject=Activity%20Report&#29992;&#12398;&#30011;&#20687;&#36865;&#20184;&#26696;&#20869;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sor.ims.ac.jp/about/riyou_hagi_5%20-%201126.html" TargetMode="External"/><Relationship Id="rId2" Type="http://schemas.openxmlformats.org/officeDocument/2006/relationships/hyperlink" Target="https://www.ims.ac.jp/guide/webnou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mailto:uvsor@ims.ac.jp?subject=Activity%20Report&#29992;&#12398;&#30011;&#20687;&#36865;&#20184;&#26696;&#20869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s.ac.jp/guide/webnou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3B577-B805-4554-A17F-C864B3F8D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2" y="402672"/>
            <a:ext cx="8728221" cy="4286775"/>
          </a:xfrm>
        </p:spPr>
        <p:txBody>
          <a:bodyPr>
            <a:noAutofit/>
          </a:bodyPr>
          <a:lstStyle/>
          <a:p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UVSOR</a:t>
            </a: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施設利用</a:t>
            </a:r>
            <a:b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実施報告書／</a:t>
            </a:r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Activity Report</a:t>
            </a:r>
            <a:b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NOUS</a:t>
            </a: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からアップロードする方法</a:t>
            </a:r>
            <a:endParaRPr kumimoji="1"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7F73B8-3115-4019-85A2-8634715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2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DCA2B5D-450A-44DB-A876-67752A448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6"/>
            <a:ext cx="5629549" cy="3152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0679230-1A8D-4D3A-AFB3-357BA585F181}"/>
              </a:ext>
            </a:extLst>
          </p:cNvPr>
          <p:cNvSpPr/>
          <p:nvPr/>
        </p:nvSpPr>
        <p:spPr>
          <a:xfrm>
            <a:off x="5822168" y="2138746"/>
            <a:ext cx="3859583" cy="885443"/>
          </a:xfrm>
          <a:prstGeom prst="wedgeRectCallout">
            <a:avLst>
              <a:gd name="adj1" fmla="val -72479"/>
              <a:gd name="adj2" fmla="val 4051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報告書のアップロード画面に切り替わったことをご確認ください。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5C6962-6801-47BC-9905-9F918ED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7C9321E-4276-4C4F-9622-B239F732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5"/>
            <a:ext cx="5629549" cy="3152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0679230-1A8D-4D3A-AFB3-357BA585F181}"/>
              </a:ext>
            </a:extLst>
          </p:cNvPr>
          <p:cNvSpPr/>
          <p:nvPr/>
        </p:nvSpPr>
        <p:spPr>
          <a:xfrm>
            <a:off x="5822168" y="2138746"/>
            <a:ext cx="3859583" cy="885443"/>
          </a:xfrm>
          <a:prstGeom prst="wedgeRectCallout">
            <a:avLst>
              <a:gd name="adj1" fmla="val -159430"/>
              <a:gd name="adj2" fmla="val 10690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提出予定の報告書名の下にある「ファイルを選択」をクリックし、当該ファイルを選択してください。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5C6962-6801-47BC-9905-9F918ED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B14E923-C93B-40E2-9689-90E830CC3EE5}"/>
              </a:ext>
            </a:extLst>
          </p:cNvPr>
          <p:cNvSpPr/>
          <p:nvPr/>
        </p:nvSpPr>
        <p:spPr>
          <a:xfrm>
            <a:off x="91440" y="3108960"/>
            <a:ext cx="1082040" cy="2182505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線 8">
            <a:extLst>
              <a:ext uri="{FF2B5EF4-FFF2-40B4-BE49-F238E27FC236}">
                <a16:creationId xmlns:a16="http://schemas.microsoft.com/office/drawing/2014/main" id="{FBFCA397-3F7F-4965-B978-FCE8C7AB53CE}"/>
              </a:ext>
            </a:extLst>
          </p:cNvPr>
          <p:cNvSpPr/>
          <p:nvPr/>
        </p:nvSpPr>
        <p:spPr>
          <a:xfrm>
            <a:off x="4223379" y="5365576"/>
            <a:ext cx="3747018" cy="1439418"/>
          </a:xfrm>
          <a:prstGeom prst="borderCallout1">
            <a:avLst>
              <a:gd name="adj1" fmla="val 29395"/>
              <a:gd name="adj2" fmla="val -3657"/>
              <a:gd name="adj3" fmla="val -66356"/>
              <a:gd name="adj4" fmla="val -74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/>
              <a:t>アップロード可能な拡張子は「</a:t>
            </a:r>
            <a:r>
              <a:rPr kumimoji="1" lang="en-US" altLang="ja-JP" sz="1200" dirty="0"/>
              <a:t>.pdf, .doc, .docx .</a:t>
            </a:r>
            <a:r>
              <a:rPr kumimoji="1" lang="en-US" altLang="ja-JP" sz="1200" dirty="0" err="1"/>
              <a:t>xls</a:t>
            </a:r>
            <a:r>
              <a:rPr kumimoji="1" lang="ja-JP" altLang="en-US" sz="1200" dirty="0" err="1"/>
              <a:t>、</a:t>
            </a:r>
            <a:r>
              <a:rPr kumimoji="1" lang="en-US" altLang="ja-JP" sz="1200" dirty="0"/>
              <a:t>.xlsx</a:t>
            </a:r>
            <a:r>
              <a:rPr kumimoji="1" lang="ja-JP" altLang="en-US" sz="1200" dirty="0" err="1"/>
              <a:t>、</a:t>
            </a:r>
            <a:r>
              <a:rPr kumimoji="1" lang="en-US" altLang="ja-JP" sz="1200" dirty="0"/>
              <a:t>.</a:t>
            </a:r>
            <a:r>
              <a:rPr kumimoji="1" lang="en-US" altLang="ja-JP" sz="1200" dirty="0" err="1"/>
              <a:t>xlsm</a:t>
            </a:r>
            <a:r>
              <a:rPr kumimoji="1" lang="ja-JP" altLang="en-US" sz="1200" dirty="0" err="1"/>
              <a:t>、</a:t>
            </a:r>
            <a:r>
              <a:rPr kumimoji="1" lang="en-US" altLang="ja-JP" sz="1200" dirty="0"/>
              <a:t>.</a:t>
            </a:r>
            <a:r>
              <a:rPr kumimoji="1" lang="en-US" altLang="ja-JP" sz="1200" dirty="0" err="1"/>
              <a:t>xlsb</a:t>
            </a:r>
            <a:r>
              <a:rPr kumimoji="1" lang="ja-JP" altLang="en-US" sz="1200" dirty="0"/>
              <a:t>」のみです。画像をアップロードする場合には</a:t>
            </a:r>
            <a:r>
              <a:rPr kumimoji="1" lang="en-US" altLang="ja-JP" sz="1200" dirty="0"/>
              <a:t>PDF</a:t>
            </a:r>
            <a:r>
              <a:rPr kumimoji="1" lang="ja-JP" altLang="en-US" sz="1200" dirty="0"/>
              <a:t>にするか、</a:t>
            </a:r>
            <a:r>
              <a:rPr kumimoji="1" lang="en-US" altLang="ja-JP" sz="1200" dirty="0"/>
              <a:t>UVSOR</a:t>
            </a:r>
            <a:r>
              <a:rPr kumimoji="1" lang="ja-JP" altLang="en-US" sz="1200" dirty="0"/>
              <a:t>事務室（</a:t>
            </a:r>
            <a:r>
              <a:rPr kumimoji="1" lang="en-US" altLang="ja-JP" sz="12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uvsor@ims.ac.jp </a:t>
            </a:r>
            <a:r>
              <a:rPr kumimoji="1" lang="ja-JP" altLang="en-US" sz="1200" dirty="0"/>
              <a:t>）へ別途メール添付にてご提出ください。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39463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7C9321E-4276-4C4F-9622-B239F732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5"/>
            <a:ext cx="5629549" cy="3152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5C6962-6801-47BC-9905-9F918ED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B14E923-C93B-40E2-9689-90E830CC3EE5}"/>
              </a:ext>
            </a:extLst>
          </p:cNvPr>
          <p:cNvSpPr/>
          <p:nvPr/>
        </p:nvSpPr>
        <p:spPr>
          <a:xfrm>
            <a:off x="3627120" y="3398520"/>
            <a:ext cx="289560" cy="213360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F0AB905-4567-434E-917B-A0B11E2889C4}"/>
              </a:ext>
            </a:extLst>
          </p:cNvPr>
          <p:cNvSpPr/>
          <p:nvPr/>
        </p:nvSpPr>
        <p:spPr>
          <a:xfrm>
            <a:off x="5822168" y="2138746"/>
            <a:ext cx="3859583" cy="1132960"/>
          </a:xfrm>
          <a:prstGeom prst="wedgeRectCallout">
            <a:avLst>
              <a:gd name="adj1" fmla="val -93137"/>
              <a:gd name="adj2" fmla="val 5766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報告書を選択後、「ファイルを選択」の右側にある［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Send]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33608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7C9321E-4276-4C4F-9622-B239F7323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5"/>
            <a:ext cx="5629549" cy="3152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5C6962-6801-47BC-9905-9F918ED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F0AB905-4567-434E-917B-A0B11E2889C4}"/>
              </a:ext>
            </a:extLst>
          </p:cNvPr>
          <p:cNvSpPr/>
          <p:nvPr/>
        </p:nvSpPr>
        <p:spPr>
          <a:xfrm>
            <a:off x="5822168" y="2138746"/>
            <a:ext cx="3859583" cy="1132960"/>
          </a:xfrm>
          <a:prstGeom prst="wedgeRectCallout">
            <a:avLst>
              <a:gd name="adj1" fmla="val -95111"/>
              <a:gd name="adj2" fmla="val -1429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 you really send this file?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」という確認画面が出るので、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[OK]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00A117-501D-4414-814D-1EECABF98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2" t="3959" r="37354" b="78536"/>
          <a:stretch/>
        </p:blipFill>
        <p:spPr>
          <a:xfrm>
            <a:off x="1705199" y="2211253"/>
            <a:ext cx="2058594" cy="68789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897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35733E9-2890-4CAB-B7DB-C43D3726BD94}"/>
              </a:ext>
            </a:extLst>
          </p:cNvPr>
          <p:cNvGrpSpPr/>
          <p:nvPr/>
        </p:nvGrpSpPr>
        <p:grpSpPr>
          <a:xfrm>
            <a:off x="91440" y="2138745"/>
            <a:ext cx="5629549" cy="3152721"/>
            <a:chOff x="91440" y="2138745"/>
            <a:chExt cx="5629549" cy="315272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C601B0E-27EC-43D9-8C4D-4630B8B7BDFF}"/>
                </a:ext>
              </a:extLst>
            </p:cNvPr>
            <p:cNvGrpSpPr/>
            <p:nvPr/>
          </p:nvGrpSpPr>
          <p:grpSpPr>
            <a:xfrm>
              <a:off x="91440" y="2138745"/>
              <a:ext cx="5629549" cy="3152721"/>
              <a:chOff x="91440" y="2138745"/>
              <a:chExt cx="5629549" cy="3152721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7C9321E-4276-4C4F-9622-B239F7323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2138745"/>
                <a:ext cx="5629549" cy="31527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41728F15-7FCB-4437-9519-8C5727A5E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5" t="47079" r="30068" b="50095"/>
              <a:stretch/>
            </p:blipFill>
            <p:spPr>
              <a:xfrm>
                <a:off x="3608133" y="3298248"/>
                <a:ext cx="311320" cy="798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EF1983B2-A450-482A-97E7-445830BC1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41" t="47375" r="13004" b="50095"/>
              <a:stretch/>
            </p:blipFill>
            <p:spPr>
              <a:xfrm>
                <a:off x="4629150" y="3295007"/>
                <a:ext cx="346075" cy="9308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D5AC40-BBF0-4947-A93E-EA86AAE7A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2" t="71317" r="60289" b="26842"/>
            <a:stretch/>
          </p:blipFill>
          <p:spPr>
            <a:xfrm>
              <a:off x="1159668" y="3295007"/>
              <a:ext cx="1296228" cy="83127"/>
            </a:xfrm>
            <a:prstGeom prst="rect">
              <a:avLst/>
            </a:prstGeom>
          </p:spPr>
        </p:pic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5C6962-6801-47BC-9905-9F918ED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F1B031B-4C4F-4BAF-AB10-CA7510747CD9}"/>
              </a:ext>
            </a:extLst>
          </p:cNvPr>
          <p:cNvSpPr/>
          <p:nvPr/>
        </p:nvSpPr>
        <p:spPr>
          <a:xfrm>
            <a:off x="3427515" y="3079301"/>
            <a:ext cx="1763610" cy="411480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93D88713-762A-4078-9B20-661FA10C215E}"/>
              </a:ext>
            </a:extLst>
          </p:cNvPr>
          <p:cNvSpPr/>
          <p:nvPr/>
        </p:nvSpPr>
        <p:spPr>
          <a:xfrm>
            <a:off x="5822168" y="2138746"/>
            <a:ext cx="3859583" cy="1141349"/>
          </a:xfrm>
          <a:prstGeom prst="wedgeRectCallout">
            <a:avLst>
              <a:gd name="adj1" fmla="val -63976"/>
              <a:gd name="adj2" fmla="val 4409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提出日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に日付が入り、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[STATUS]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[Uploaded]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になっていることを確認してください。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413585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0679230-1A8D-4D3A-AFB3-357BA585F181}"/>
              </a:ext>
            </a:extLst>
          </p:cNvPr>
          <p:cNvSpPr/>
          <p:nvPr/>
        </p:nvSpPr>
        <p:spPr>
          <a:xfrm>
            <a:off x="5822168" y="2138746"/>
            <a:ext cx="3859583" cy="1225239"/>
          </a:xfrm>
          <a:prstGeom prst="wedgeRectCallout">
            <a:avLst>
              <a:gd name="adj1" fmla="val -55549"/>
              <a:gd name="adj2" fmla="val 2155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提出が完了すると、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NOUS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から登録したメールアドレスに報告書の受理を通知するメールが届きます。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C52A1FC-A8E7-453C-8451-E537BC66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A7D79F5-5F65-48F9-B381-B30C2783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2" y="1583499"/>
            <a:ext cx="5223707" cy="3691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吹き出し: 線 27">
            <a:extLst>
              <a:ext uri="{FF2B5EF4-FFF2-40B4-BE49-F238E27FC236}">
                <a16:creationId xmlns:a16="http://schemas.microsoft.com/office/drawing/2014/main" id="{31FF3C49-98D0-4139-8940-F535E8CA08FA}"/>
              </a:ext>
            </a:extLst>
          </p:cNvPr>
          <p:cNvSpPr/>
          <p:nvPr/>
        </p:nvSpPr>
        <p:spPr>
          <a:xfrm>
            <a:off x="5804010" y="4627345"/>
            <a:ext cx="3747018" cy="825499"/>
          </a:xfrm>
          <a:prstGeom prst="borderCallout1">
            <a:avLst>
              <a:gd name="adj1" fmla="val 39303"/>
              <a:gd name="adj2" fmla="val -2314"/>
              <a:gd name="adj3" fmla="val -61711"/>
              <a:gd name="adj4" fmla="val -42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提出期限までは何度でもアップロードしていただくことができます。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15867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35733E9-2890-4CAB-B7DB-C43D3726BD94}"/>
              </a:ext>
            </a:extLst>
          </p:cNvPr>
          <p:cNvGrpSpPr/>
          <p:nvPr/>
        </p:nvGrpSpPr>
        <p:grpSpPr>
          <a:xfrm>
            <a:off x="91440" y="2138745"/>
            <a:ext cx="5629549" cy="3152721"/>
            <a:chOff x="91440" y="2138745"/>
            <a:chExt cx="5629549" cy="3152721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EC601B0E-27EC-43D9-8C4D-4630B8B7BDFF}"/>
                </a:ext>
              </a:extLst>
            </p:cNvPr>
            <p:cNvGrpSpPr/>
            <p:nvPr/>
          </p:nvGrpSpPr>
          <p:grpSpPr>
            <a:xfrm>
              <a:off x="91440" y="2138745"/>
              <a:ext cx="5629549" cy="3152721"/>
              <a:chOff x="91440" y="2138745"/>
              <a:chExt cx="5629549" cy="3152721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7C9321E-4276-4C4F-9622-B239F7323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2138745"/>
                <a:ext cx="5629549" cy="31527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41728F15-7FCB-4437-9519-8C5727A5E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5" t="47079" r="30068" b="50095"/>
              <a:stretch/>
            </p:blipFill>
            <p:spPr>
              <a:xfrm>
                <a:off x="3608133" y="3298248"/>
                <a:ext cx="311320" cy="7988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EF1983B2-A450-482A-97E7-445830BC1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41" t="47375" r="13004" b="50095"/>
              <a:stretch/>
            </p:blipFill>
            <p:spPr>
              <a:xfrm>
                <a:off x="4629150" y="3295007"/>
                <a:ext cx="346075" cy="9308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D5AC40-BBF0-4947-A93E-EA86AAE7A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2" t="71317" r="60289" b="26842"/>
            <a:stretch/>
          </p:blipFill>
          <p:spPr>
            <a:xfrm>
              <a:off x="1159668" y="3295007"/>
              <a:ext cx="1296228" cy="83127"/>
            </a:xfrm>
            <a:prstGeom prst="rect">
              <a:avLst/>
            </a:prstGeom>
          </p:spPr>
        </p:pic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5C6962-6801-47BC-9905-9F918ED3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F1B031B-4C4F-4BAF-AB10-CA7510747CD9}"/>
              </a:ext>
            </a:extLst>
          </p:cNvPr>
          <p:cNvSpPr/>
          <p:nvPr/>
        </p:nvSpPr>
        <p:spPr>
          <a:xfrm>
            <a:off x="4589566" y="3081340"/>
            <a:ext cx="395185" cy="371475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556D3336-541D-4847-B363-2C53561982C3}"/>
              </a:ext>
            </a:extLst>
          </p:cNvPr>
          <p:cNvSpPr/>
          <p:nvPr/>
        </p:nvSpPr>
        <p:spPr>
          <a:xfrm>
            <a:off x="5822168" y="2138746"/>
            <a:ext cx="3859583" cy="1007126"/>
          </a:xfrm>
          <a:prstGeom prst="wedgeRectCallout">
            <a:avLst>
              <a:gd name="adj1" fmla="val -69001"/>
              <a:gd name="adj2" fmla="val 6015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[STATUS]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[Uploaded]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をクリックすると、報告書をダウンロードすることが可能です。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F36618-70E4-404D-8E76-4856968CDF94}"/>
              </a:ext>
            </a:extLst>
          </p:cNvPr>
          <p:cNvSpPr txBox="1"/>
          <p:nvPr/>
        </p:nvSpPr>
        <p:spPr>
          <a:xfrm>
            <a:off x="91160" y="6048575"/>
            <a:ext cx="9723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「</a:t>
            </a:r>
            <a:r>
              <a:rPr kumimoji="1"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UVSOR</a:t>
            </a:r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施設利用 実施報告書／</a:t>
            </a:r>
            <a:r>
              <a:rPr kumimoji="1"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 Report</a:t>
            </a:r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を</a:t>
            </a:r>
            <a:r>
              <a:rPr kumimoji="1" lang="en-US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NOUS</a:t>
            </a:r>
            <a:r>
              <a: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からアップロードする方法」は以上です。</a:t>
            </a:r>
          </a:p>
        </p:txBody>
      </p:sp>
    </p:spTree>
    <p:extLst>
      <p:ext uri="{BB962C8B-B14F-4D97-AF65-F5344CB8AC3E}">
        <p14:creationId xmlns:p14="http://schemas.microsoft.com/office/powerpoint/2010/main" val="324847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4288FCC5-D520-4E11-8654-3F5BC6B5111D}"/>
              </a:ext>
            </a:extLst>
          </p:cNvPr>
          <p:cNvSpPr/>
          <p:nvPr/>
        </p:nvSpPr>
        <p:spPr>
          <a:xfrm>
            <a:off x="754264" y="513332"/>
            <a:ext cx="2590473" cy="71119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問い合わせ</a:t>
            </a:r>
          </a:p>
        </p:txBody>
      </p:sp>
      <p:sp>
        <p:nvSpPr>
          <p:cNvPr id="9" name="角丸四角形 6">
            <a:extLst>
              <a:ext uri="{FF2B5EF4-FFF2-40B4-BE49-F238E27FC236}">
                <a16:creationId xmlns:a16="http://schemas.microsoft.com/office/drawing/2014/main" id="{EAC7D2B9-CAD4-4B94-B2CB-72DBC7DF81BF}"/>
              </a:ext>
            </a:extLst>
          </p:cNvPr>
          <p:cNvSpPr/>
          <p:nvPr/>
        </p:nvSpPr>
        <p:spPr>
          <a:xfrm>
            <a:off x="887224" y="1838696"/>
            <a:ext cx="8131551" cy="965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ご不明点等ある場合、下記のお問い合わせ先をご参照ください。</a:t>
            </a:r>
          </a:p>
        </p:txBody>
      </p:sp>
      <p:sp>
        <p:nvSpPr>
          <p:cNvPr id="7" name="スクロール: 横 6">
            <a:extLst>
              <a:ext uri="{FF2B5EF4-FFF2-40B4-BE49-F238E27FC236}">
                <a16:creationId xmlns:a16="http://schemas.microsoft.com/office/drawing/2014/main" id="{C77C5EA0-421A-4DE0-A928-B02EE2811405}"/>
              </a:ext>
            </a:extLst>
          </p:cNvPr>
          <p:cNvSpPr/>
          <p:nvPr/>
        </p:nvSpPr>
        <p:spPr>
          <a:xfrm>
            <a:off x="681037" y="2753381"/>
            <a:ext cx="8516836" cy="3670508"/>
          </a:xfrm>
          <a:prstGeom prst="horizontalScroll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●分子科学研究所ホームページ　「共同研究・施設利用案内</a:t>
            </a:r>
            <a:r>
              <a: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申請システム</a:t>
            </a:r>
            <a:r>
              <a: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NOUS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申請マニュアル」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https://www.ims.ac.jp/guide/webnous.html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●極端紫外光研究施設ホームページ</a:t>
            </a:r>
            <a:r>
              <a: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各種書類ダウンロード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https://www.uvsor.ims.ac.jp/about/riyou_hagi_5%20-%201126.html 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UVSOR</a:t>
            </a:r>
            <a:r>
              <a:rPr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施設利用に係る問い合わせ先</a:t>
            </a:r>
            <a:endParaRPr lang="en-US" altLang="ja-JP" sz="12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TW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大学共同利用機関法人 自然科学研究機構</a:t>
            </a:r>
            <a:endParaRPr lang="en-US" altLang="zh-CN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分子科学研究所　</a:t>
            </a:r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UVSOR</a:t>
            </a:r>
            <a:r>
              <a:rPr lang="zh-CN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事務室　施設利用担当</a:t>
            </a:r>
          </a:p>
          <a:p>
            <a:endParaRPr lang="en-US" altLang="zh-TW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MAIL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uvsor@ims.ac.jp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2B02925A-5C5D-4A3D-B558-61324C6BD746}"/>
              </a:ext>
            </a:extLst>
          </p:cNvPr>
          <p:cNvGrpSpPr/>
          <p:nvPr/>
        </p:nvGrpSpPr>
        <p:grpSpPr>
          <a:xfrm>
            <a:off x="3344737" y="434111"/>
            <a:ext cx="1199626" cy="869636"/>
            <a:chOff x="2958844" y="501540"/>
            <a:chExt cx="1199626" cy="869636"/>
          </a:xfrm>
        </p:grpSpPr>
        <p:pic>
          <p:nvPicPr>
            <p:cNvPr id="33" name="グラフィックス 32" descr="コール センター">
              <a:extLst>
                <a:ext uri="{FF2B5EF4-FFF2-40B4-BE49-F238E27FC236}">
                  <a16:creationId xmlns:a16="http://schemas.microsoft.com/office/drawing/2014/main" id="{5A159863-9B7F-474B-9A00-7C5A33D35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58844" y="599389"/>
              <a:ext cx="771787" cy="771787"/>
            </a:xfrm>
            <a:prstGeom prst="rect">
              <a:avLst/>
            </a:prstGeom>
          </p:spPr>
        </p:pic>
        <p:sp>
          <p:nvSpPr>
            <p:cNvPr id="34" name="吹き出し: 四角形 33">
              <a:extLst>
                <a:ext uri="{FF2B5EF4-FFF2-40B4-BE49-F238E27FC236}">
                  <a16:creationId xmlns:a16="http://schemas.microsoft.com/office/drawing/2014/main" id="{74BCDD05-D493-4939-B505-4266542DA271}"/>
                </a:ext>
              </a:extLst>
            </p:cNvPr>
            <p:cNvSpPr/>
            <p:nvPr/>
          </p:nvSpPr>
          <p:spPr>
            <a:xfrm>
              <a:off x="3730631" y="501540"/>
              <a:ext cx="427839" cy="282787"/>
            </a:xfrm>
            <a:prstGeom prst="wedgeRectCallout">
              <a:avLst>
                <a:gd name="adj1" fmla="val -67892"/>
                <a:gd name="adj2" fmla="val 7733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/>
                <a:t>….</a:t>
              </a:r>
              <a:endParaRPr kumimoji="1" lang="ja-JP" altLang="en-US" sz="900" dirty="0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D5EEF-65F7-44E3-8B58-21BDFCE2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0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58A7AC-973B-440C-83FB-23053BD00FCE}"/>
              </a:ext>
            </a:extLst>
          </p:cNvPr>
          <p:cNvGrpSpPr/>
          <p:nvPr/>
        </p:nvGrpSpPr>
        <p:grpSpPr>
          <a:xfrm>
            <a:off x="109057" y="1979802"/>
            <a:ext cx="5611932" cy="3297413"/>
            <a:chOff x="70829" y="2138746"/>
            <a:chExt cx="5650160" cy="3138469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777F1D31-4280-4344-BB79-F290DA178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2138746"/>
              <a:ext cx="5629549" cy="31384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3D7E3649-D2DB-4ED3-AFB0-2A3E34228366}"/>
                </a:ext>
              </a:extLst>
            </p:cNvPr>
            <p:cNvSpPr/>
            <p:nvPr/>
          </p:nvSpPr>
          <p:spPr>
            <a:xfrm>
              <a:off x="138696" y="3705751"/>
              <a:ext cx="152400" cy="102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B02EB11-7FE8-42C5-B44D-B9AE084BA1EE}"/>
                </a:ext>
              </a:extLst>
            </p:cNvPr>
            <p:cNvSpPr txBox="1"/>
            <p:nvPr/>
          </p:nvSpPr>
          <p:spPr>
            <a:xfrm>
              <a:off x="70829" y="3698044"/>
              <a:ext cx="297657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  <a:endParaRPr kumimoji="1" lang="ja-JP" altLang="en-US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0679230-1A8D-4D3A-AFB3-357BA585F181}"/>
              </a:ext>
            </a:extLst>
          </p:cNvPr>
          <p:cNvSpPr/>
          <p:nvPr/>
        </p:nvSpPr>
        <p:spPr>
          <a:xfrm>
            <a:off x="5822168" y="2138746"/>
            <a:ext cx="3859583" cy="990348"/>
          </a:xfrm>
          <a:prstGeom prst="wedgeRectCallout">
            <a:avLst>
              <a:gd name="adj1" fmla="val -184659"/>
              <a:gd name="adj2" fmla="val -3714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NOUS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にログインし、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 Page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へ入ってください。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848A2CA-EA28-4A50-B459-99E64B9CADCE}"/>
              </a:ext>
            </a:extLst>
          </p:cNvPr>
          <p:cNvGrpSpPr/>
          <p:nvPr/>
        </p:nvGrpSpPr>
        <p:grpSpPr>
          <a:xfrm>
            <a:off x="5822168" y="4171380"/>
            <a:ext cx="3810192" cy="1854299"/>
            <a:chOff x="5871559" y="4210645"/>
            <a:chExt cx="3810192" cy="1854299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B1A7784F-7E7D-48D4-8397-A544D7B69875}"/>
                </a:ext>
              </a:extLst>
            </p:cNvPr>
            <p:cNvSpPr/>
            <p:nvPr/>
          </p:nvSpPr>
          <p:spPr>
            <a:xfrm>
              <a:off x="5871559" y="4210645"/>
              <a:ext cx="3810192" cy="18542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ログイン方法がわからない場合は分子研ＨＰに掲載しているマニュアル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https://www.ims.ac.jp/guide/webnous.html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をご覧ください。</a:t>
              </a: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7CE28FF-4E14-480B-B8F6-B47C28A2923C}"/>
                </a:ext>
              </a:extLst>
            </p:cNvPr>
            <p:cNvGrpSpPr/>
            <p:nvPr/>
          </p:nvGrpSpPr>
          <p:grpSpPr>
            <a:xfrm>
              <a:off x="5999387" y="4305300"/>
              <a:ext cx="409444" cy="359333"/>
              <a:chOff x="4852959" y="4210646"/>
              <a:chExt cx="486465" cy="386613"/>
            </a:xfrm>
          </p:grpSpPr>
          <p:sp>
            <p:nvSpPr>
              <p:cNvPr id="25" name="二等辺三角形 24">
                <a:extLst>
                  <a:ext uri="{FF2B5EF4-FFF2-40B4-BE49-F238E27FC236}">
                    <a16:creationId xmlns:a16="http://schemas.microsoft.com/office/drawing/2014/main" id="{87DBD0E7-68AB-4553-8B7B-911B2D5FBE8D}"/>
                  </a:ext>
                </a:extLst>
              </p:cNvPr>
              <p:cNvSpPr/>
              <p:nvPr/>
            </p:nvSpPr>
            <p:spPr>
              <a:xfrm>
                <a:off x="4852959" y="4210646"/>
                <a:ext cx="486465" cy="386613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6" name="グラフィックス 25" descr="感嘆符">
                <a:extLst>
                  <a:ext uri="{FF2B5EF4-FFF2-40B4-BE49-F238E27FC236}">
                    <a16:creationId xmlns:a16="http://schemas.microsoft.com/office/drawing/2014/main" id="{A7FB612E-9800-4D40-8F7F-D4612EE8A5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73170" y="4328357"/>
                <a:ext cx="246042" cy="246042"/>
              </a:xfrm>
              <a:prstGeom prst="rect">
                <a:avLst/>
              </a:prstGeom>
            </p:spPr>
          </p:pic>
        </p:grp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6888D2-4EF1-4F6A-A2E4-1BF761DB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09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DAB7270-ADD3-496C-A539-BBAE5C8BB2FB}"/>
              </a:ext>
            </a:extLst>
          </p:cNvPr>
          <p:cNvGrpSpPr/>
          <p:nvPr/>
        </p:nvGrpSpPr>
        <p:grpSpPr>
          <a:xfrm>
            <a:off x="76200" y="2138746"/>
            <a:ext cx="5644789" cy="3138469"/>
            <a:chOff x="76200" y="2138746"/>
            <a:chExt cx="5644789" cy="313846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44687DA5-5B7A-412C-B3A5-3D40CDB0613D}"/>
                </a:ext>
              </a:extLst>
            </p:cNvPr>
            <p:cNvGrpSpPr/>
            <p:nvPr/>
          </p:nvGrpSpPr>
          <p:grpSpPr>
            <a:xfrm>
              <a:off x="91440" y="2138746"/>
              <a:ext cx="5629549" cy="3138469"/>
              <a:chOff x="91440" y="2138746"/>
              <a:chExt cx="5629549" cy="3138469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ADF0919E-DE7C-43D5-8D39-5B7131B84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2138746"/>
                <a:ext cx="5629549" cy="31384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6F372CDE-8DAB-48E5-A1D8-E8E2A1E2234C}"/>
                  </a:ext>
                </a:extLst>
              </p:cNvPr>
              <p:cNvSpPr/>
              <p:nvPr/>
            </p:nvSpPr>
            <p:spPr>
              <a:xfrm>
                <a:off x="164313" y="3719779"/>
                <a:ext cx="209544" cy="7991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21A327A-497A-4082-B099-F93456ED8B5D}"/>
                </a:ext>
              </a:extLst>
            </p:cNvPr>
            <p:cNvSpPr txBox="1"/>
            <p:nvPr/>
          </p:nvSpPr>
          <p:spPr>
            <a:xfrm>
              <a:off x="76200" y="3702168"/>
              <a:ext cx="297657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  <a:endParaRPr kumimoji="1" lang="ja-JP" altLang="en-US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0679230-1A8D-4D3A-AFB3-357BA585F181}"/>
              </a:ext>
            </a:extLst>
          </p:cNvPr>
          <p:cNvSpPr/>
          <p:nvPr/>
        </p:nvSpPr>
        <p:spPr>
          <a:xfrm>
            <a:off x="5822168" y="2138746"/>
            <a:ext cx="3859583" cy="1166516"/>
          </a:xfrm>
          <a:prstGeom prst="wedgeRectCallout">
            <a:avLst>
              <a:gd name="adj1" fmla="val -43022"/>
              <a:gd name="adj2" fmla="val 2333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My Page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の項目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新規申請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][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採択済課題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][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昨年度採択済課題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][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過去の申請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を確認してください。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493A4CA-E8AB-49BD-B02C-0DB12C7E7930}"/>
              </a:ext>
            </a:extLst>
          </p:cNvPr>
          <p:cNvSpPr/>
          <p:nvPr/>
        </p:nvSpPr>
        <p:spPr>
          <a:xfrm>
            <a:off x="113666" y="2830738"/>
            <a:ext cx="5547361" cy="3528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C2F79BE-3311-45E6-AC79-0B1C8FEB9569}"/>
              </a:ext>
            </a:extLst>
          </p:cNvPr>
          <p:cNvSpPr/>
          <p:nvPr/>
        </p:nvSpPr>
        <p:spPr>
          <a:xfrm>
            <a:off x="120016" y="3530600"/>
            <a:ext cx="5547361" cy="5656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7B5175C-84FB-4511-9497-BADB03A605E0}"/>
              </a:ext>
            </a:extLst>
          </p:cNvPr>
          <p:cNvSpPr/>
          <p:nvPr/>
        </p:nvSpPr>
        <p:spPr>
          <a:xfrm>
            <a:off x="123189" y="4452827"/>
            <a:ext cx="5547361" cy="28829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4F528E7-DD48-450F-9D1D-8BC37F78EB3C}"/>
              </a:ext>
            </a:extLst>
          </p:cNvPr>
          <p:cNvSpPr/>
          <p:nvPr/>
        </p:nvSpPr>
        <p:spPr>
          <a:xfrm>
            <a:off x="116838" y="4962753"/>
            <a:ext cx="1051561" cy="1362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7963FBC-26E7-4FFA-A8DD-0050950D9EEE}"/>
              </a:ext>
            </a:extLst>
          </p:cNvPr>
          <p:cNvSpPr/>
          <p:nvPr/>
        </p:nvSpPr>
        <p:spPr>
          <a:xfrm>
            <a:off x="120016" y="2631232"/>
            <a:ext cx="2690296" cy="182728"/>
          </a:xfrm>
          <a:prstGeom prst="wedgeRoundRectCallout">
            <a:avLst>
              <a:gd name="adj1" fmla="val -32100"/>
              <a:gd name="adj2" fmla="val 12038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新規申請一覧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審査前の申請課題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が表示されます。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11E22316-FE08-4124-8A28-D7CD13110B84}"/>
              </a:ext>
            </a:extLst>
          </p:cNvPr>
          <p:cNvSpPr/>
          <p:nvPr/>
        </p:nvSpPr>
        <p:spPr>
          <a:xfrm>
            <a:off x="116841" y="3327401"/>
            <a:ext cx="3565926" cy="175968"/>
          </a:xfrm>
          <a:prstGeom prst="wedgeRoundRectCallout">
            <a:avLst>
              <a:gd name="adj1" fmla="val -37320"/>
              <a:gd name="adj2" fmla="val 1267"/>
              <a:gd name="adj3" fmla="val 16667"/>
            </a:avLst>
          </a:prstGeom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採択済課題一覧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今年度採択された課題が表示されます。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D33345B6-5D87-4FF9-9BF2-DFFE43332718}"/>
              </a:ext>
            </a:extLst>
          </p:cNvPr>
          <p:cNvSpPr/>
          <p:nvPr/>
        </p:nvSpPr>
        <p:spPr>
          <a:xfrm>
            <a:off x="120016" y="4241645"/>
            <a:ext cx="4057701" cy="184890"/>
          </a:xfrm>
          <a:prstGeom prst="wedgeRoundRectCallout">
            <a:avLst>
              <a:gd name="adj1" fmla="val -37871"/>
              <a:gd name="adj2" fmla="val 2188"/>
              <a:gd name="adj3" fmla="val 16667"/>
            </a:avLst>
          </a:prstGeom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昨年度採択済課題一覧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前年度採択された課題が表示されます。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吹き出し: 角を丸めた四角形 34">
            <a:extLst>
              <a:ext uri="{FF2B5EF4-FFF2-40B4-BE49-F238E27FC236}">
                <a16:creationId xmlns:a16="http://schemas.microsoft.com/office/drawing/2014/main" id="{4F00FA43-D124-4701-BDB7-101A8AF22AB8}"/>
              </a:ext>
            </a:extLst>
          </p:cNvPr>
          <p:cNvSpPr/>
          <p:nvPr/>
        </p:nvSpPr>
        <p:spPr>
          <a:xfrm>
            <a:off x="1353468" y="4907210"/>
            <a:ext cx="3805761" cy="190460"/>
          </a:xfrm>
          <a:prstGeom prst="wedgeRoundRectCallout">
            <a:avLst>
              <a:gd name="adj1" fmla="val -53723"/>
              <a:gd name="adj2" fmla="val 18091"/>
              <a:gd name="adj3" fmla="val 16667"/>
            </a:avLst>
          </a:prstGeom>
          <a:ln w="952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過去の申請一覧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各年度の</a:t>
            </a:r>
            <a:r>
              <a:rPr kumimoji="1"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不採択課題</a:t>
            </a:r>
            <a:r>
              <a:rPr kumimoji="1"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7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年度以上前の</a:t>
            </a:r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採択課題が表示されます。</a:t>
            </a:r>
            <a:r>
              <a:rPr kumimoji="1"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E40F4E-4B47-4F03-AF95-5E2F90FD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62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834390C-7F60-4CA6-A946-29CDFA38EE2F}"/>
              </a:ext>
            </a:extLst>
          </p:cNvPr>
          <p:cNvGrpSpPr/>
          <p:nvPr/>
        </p:nvGrpSpPr>
        <p:grpSpPr>
          <a:xfrm>
            <a:off x="88626" y="2138746"/>
            <a:ext cx="5632363" cy="3138469"/>
            <a:chOff x="88626" y="2138746"/>
            <a:chExt cx="5632363" cy="3138469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E7B1C87-04BC-457E-A285-40CEFB4B20A5}"/>
                </a:ext>
              </a:extLst>
            </p:cNvPr>
            <p:cNvGrpSpPr/>
            <p:nvPr/>
          </p:nvGrpSpPr>
          <p:grpSpPr>
            <a:xfrm>
              <a:off x="88626" y="2138746"/>
              <a:ext cx="5632363" cy="3138469"/>
              <a:chOff x="88626" y="2138746"/>
              <a:chExt cx="5632363" cy="3138469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37B5D710-44AC-4A54-BEF7-55A956EB23EB}"/>
                  </a:ext>
                </a:extLst>
              </p:cNvPr>
              <p:cNvGrpSpPr/>
              <p:nvPr/>
            </p:nvGrpSpPr>
            <p:grpSpPr>
              <a:xfrm>
                <a:off x="88626" y="2138746"/>
                <a:ext cx="5632363" cy="3138469"/>
                <a:chOff x="88626" y="2138746"/>
                <a:chExt cx="5632363" cy="3138469"/>
              </a:xfrm>
            </p:grpSpPr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418FC360-AE9C-4190-A5E7-72BA2C81F00E}"/>
                    </a:ext>
                  </a:extLst>
                </p:cNvPr>
                <p:cNvGrpSpPr/>
                <p:nvPr/>
              </p:nvGrpSpPr>
              <p:grpSpPr>
                <a:xfrm>
                  <a:off x="88626" y="2138746"/>
                  <a:ext cx="5632363" cy="3138469"/>
                  <a:chOff x="88626" y="2138746"/>
                  <a:chExt cx="5632363" cy="3138469"/>
                </a:xfrm>
              </p:grpSpPr>
              <p:grpSp>
                <p:nvGrpSpPr>
                  <p:cNvPr id="7" name="グループ化 6">
                    <a:extLst>
                      <a:ext uri="{FF2B5EF4-FFF2-40B4-BE49-F238E27FC236}">
                        <a16:creationId xmlns:a16="http://schemas.microsoft.com/office/drawing/2014/main" id="{A8682718-4088-409E-B500-37C67D3BE795}"/>
                      </a:ext>
                    </a:extLst>
                  </p:cNvPr>
                  <p:cNvGrpSpPr/>
                  <p:nvPr/>
                </p:nvGrpSpPr>
                <p:grpSpPr>
                  <a:xfrm>
                    <a:off x="91440" y="2138746"/>
                    <a:ext cx="5629549" cy="3138469"/>
                    <a:chOff x="91440" y="2138746"/>
                    <a:chExt cx="5629549" cy="3138469"/>
                  </a:xfrm>
                </p:grpSpPr>
                <p:pic>
                  <p:nvPicPr>
                    <p:cNvPr id="36" name="図 35">
                      <a:extLst>
                        <a:ext uri="{FF2B5EF4-FFF2-40B4-BE49-F238E27FC236}">
                          <a16:creationId xmlns:a16="http://schemas.microsoft.com/office/drawing/2014/main" id="{ADF0919E-DE7C-43D5-8D39-5B7131B84E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brigh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440" y="2138746"/>
                      <a:ext cx="5629549" cy="3138469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</p:pic>
                <p:pic>
                  <p:nvPicPr>
                    <p:cNvPr id="14" name="図 13">
                      <a:extLst>
                        <a:ext uri="{FF2B5EF4-FFF2-40B4-BE49-F238E27FC236}">
                          <a16:creationId xmlns:a16="http://schemas.microsoft.com/office/drawing/2014/main" id="{ADF8341C-B01D-465C-95C2-37563D039F1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brigh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915" t="36255" r="66392" b="60495"/>
                    <a:stretch/>
                  </p:blipFill>
                  <p:spPr>
                    <a:xfrm>
                      <a:off x="157322" y="3706409"/>
                      <a:ext cx="264159" cy="1020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17" name="図 16">
                      <a:extLst>
                        <a:ext uri="{FF2B5EF4-FFF2-40B4-BE49-F238E27FC236}">
                          <a16:creationId xmlns:a16="http://schemas.microsoft.com/office/drawing/2014/main" id="{8117BC1D-59C5-448D-AE76-D42EEDBB99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brigh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915" t="36255" r="66392" b="60495"/>
                    <a:stretch/>
                  </p:blipFill>
                  <p:spPr>
                    <a:xfrm>
                      <a:off x="157322" y="3840405"/>
                      <a:ext cx="264159" cy="1020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20" name="図 19">
                      <a:extLst>
                        <a:ext uri="{FF2B5EF4-FFF2-40B4-BE49-F238E27FC236}">
                          <a16:creationId xmlns:a16="http://schemas.microsoft.com/office/drawing/2014/main" id="{E496CC15-B597-4992-B8A2-5244848DB2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bright="-2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915" t="36255" r="66392" b="60495"/>
                    <a:stretch/>
                  </p:blipFill>
                  <p:spPr>
                    <a:xfrm>
                      <a:off x="157322" y="3986022"/>
                      <a:ext cx="264159" cy="1020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56A99A7B-A9B8-4AB2-9094-F9B3310A712E}"/>
                      </a:ext>
                    </a:extLst>
                  </p:cNvPr>
                  <p:cNvSpPr txBox="1"/>
                  <p:nvPr/>
                </p:nvSpPr>
                <p:spPr>
                  <a:xfrm>
                    <a:off x="88626" y="3695964"/>
                    <a:ext cx="354253" cy="1384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2022</a:t>
                    </a:r>
                    <a:endParaRPr kumimoji="1" lang="ja-JP" altLang="en-US" sz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B9C13A39-DC55-4D6F-B2BA-8E1D70457E03}"/>
                      </a:ext>
                    </a:extLst>
                  </p:cNvPr>
                  <p:cNvSpPr txBox="1"/>
                  <p:nvPr/>
                </p:nvSpPr>
                <p:spPr>
                  <a:xfrm>
                    <a:off x="88626" y="3833502"/>
                    <a:ext cx="354253" cy="1384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2022</a:t>
                    </a:r>
                    <a:endParaRPr kumimoji="1" lang="ja-JP" altLang="en-US" sz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DCF0F4D6-C09F-4F49-80F9-60695871320E}"/>
                      </a:ext>
                    </a:extLst>
                  </p:cNvPr>
                  <p:cNvSpPr txBox="1"/>
                  <p:nvPr/>
                </p:nvSpPr>
                <p:spPr>
                  <a:xfrm>
                    <a:off x="88626" y="3966572"/>
                    <a:ext cx="354253" cy="1384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rPr>
                      <a:t>2022</a:t>
                    </a:r>
                    <a:endParaRPr kumimoji="1" lang="ja-JP" altLang="en-US" sz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endParaRPr>
                  </a:p>
                </p:txBody>
              </p:sp>
            </p:grpSp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661FAE1D-8B55-40FD-B28F-9200B25FB129}"/>
                    </a:ext>
                  </a:extLst>
                </p:cNvPr>
                <p:cNvSpPr/>
                <p:nvPr/>
              </p:nvSpPr>
              <p:spPr>
                <a:xfrm>
                  <a:off x="4765675" y="4604407"/>
                  <a:ext cx="225425" cy="132694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14D7CF30-21AD-4D52-ADAC-FF64DD4B28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3" t="40465" r="437" b="36988"/>
              <a:stretch/>
            </p:blipFill>
            <p:spPr>
              <a:xfrm>
                <a:off x="121444" y="3380425"/>
                <a:ext cx="5572125" cy="707617"/>
              </a:xfrm>
              <a:prstGeom prst="rect">
                <a:avLst/>
              </a:prstGeom>
              <a:ln w="19050">
                <a:noFill/>
              </a:ln>
            </p:spPr>
          </p:pic>
        </p:grp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A3950D74-B151-489A-AABA-AF73B9899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" t="69282" r="437" b="16622"/>
            <a:stretch/>
          </p:blipFill>
          <p:spPr>
            <a:xfrm>
              <a:off x="121444" y="4358229"/>
              <a:ext cx="5572125" cy="442371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E40F4E-4B47-4F03-AF95-5E2F90FD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9C77C7E6-501E-409F-A362-4E0B085A29FC}"/>
              </a:ext>
            </a:extLst>
          </p:cNvPr>
          <p:cNvSpPr/>
          <p:nvPr/>
        </p:nvSpPr>
        <p:spPr>
          <a:xfrm>
            <a:off x="5822168" y="2138746"/>
            <a:ext cx="3859583" cy="1158127"/>
          </a:xfrm>
          <a:prstGeom prst="wedgeRectCallout">
            <a:avLst>
              <a:gd name="adj1" fmla="val -54497"/>
              <a:gd name="adj2" fmla="val 7723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［採択済課題］ または［昨年度採択済課題］ の一覧から報告書を提出する予定の課題を選び、右側にある「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report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」ボタンをクリックしてください。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3523E4D-24F8-4D54-8EEB-158E486764E4}"/>
              </a:ext>
            </a:extLst>
          </p:cNvPr>
          <p:cNvSpPr/>
          <p:nvPr/>
        </p:nvSpPr>
        <p:spPr>
          <a:xfrm>
            <a:off x="5181601" y="3497147"/>
            <a:ext cx="292100" cy="590895"/>
          </a:xfrm>
          <a:prstGeom prst="roundRect">
            <a:avLst>
              <a:gd name="adj" fmla="val 7334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42A5949A-C6AE-44C0-9037-9474191EAE20}"/>
              </a:ext>
            </a:extLst>
          </p:cNvPr>
          <p:cNvSpPr/>
          <p:nvPr/>
        </p:nvSpPr>
        <p:spPr>
          <a:xfrm>
            <a:off x="4732337" y="4457700"/>
            <a:ext cx="258763" cy="342900"/>
          </a:xfrm>
          <a:prstGeom prst="roundRect">
            <a:avLst>
              <a:gd name="adj" fmla="val 7334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7E10FAC7-2989-4F01-AA83-4FF3BBC1EEB9}"/>
              </a:ext>
            </a:extLst>
          </p:cNvPr>
          <p:cNvSpPr/>
          <p:nvPr/>
        </p:nvSpPr>
        <p:spPr>
          <a:xfrm>
            <a:off x="6271259" y="4625796"/>
            <a:ext cx="3185953" cy="1439418"/>
          </a:xfrm>
          <a:prstGeom prst="borderCallout1">
            <a:avLst>
              <a:gd name="adj1" fmla="val 18750"/>
              <a:gd name="adj2" fmla="val -8333"/>
              <a:gd name="adj3" fmla="val -5758"/>
              <a:gd name="adj4" fmla="val -36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/>
              <a:t>2023</a:t>
            </a:r>
            <a:r>
              <a:rPr kumimoji="1" lang="ja-JP" altLang="en-US" sz="1200" dirty="0"/>
              <a:t>年度に</a:t>
            </a:r>
            <a:r>
              <a:rPr kumimoji="1" lang="en-US" altLang="ja-JP" sz="1200" dirty="0"/>
              <a:t>2022</a:t>
            </a:r>
            <a:r>
              <a:rPr kumimoji="1" lang="ja-JP" altLang="en-US" sz="1200" dirty="0"/>
              <a:t>年度採択課題の報告書を提出する場合は［採択済課題］、</a:t>
            </a:r>
            <a:r>
              <a:rPr kumimoji="1" lang="en-US" altLang="ja-JP" sz="1200" dirty="0"/>
              <a:t>2021</a:t>
            </a:r>
            <a:r>
              <a:rPr kumimoji="1" lang="ja-JP" altLang="en-US" sz="1200" dirty="0"/>
              <a:t>年度採択課題の報告書を提出する場合は［昨年度採択済課題］の「</a:t>
            </a:r>
            <a:r>
              <a:rPr kumimoji="1" lang="en-US" altLang="ja-JP" sz="1200" dirty="0"/>
              <a:t>report</a:t>
            </a:r>
            <a:r>
              <a:rPr kumimoji="1" lang="ja-JP" altLang="en-US" sz="1200" dirty="0"/>
              <a:t>」ボタンをクリックしてください。</a:t>
            </a:r>
          </a:p>
        </p:txBody>
      </p:sp>
      <p:sp>
        <p:nvSpPr>
          <p:cNvPr id="16" name="吹き出し: 線 15">
            <a:extLst>
              <a:ext uri="{FF2B5EF4-FFF2-40B4-BE49-F238E27FC236}">
                <a16:creationId xmlns:a16="http://schemas.microsoft.com/office/drawing/2014/main" id="{64A318F0-A811-4FA3-BD93-6449149BB79E}"/>
              </a:ext>
            </a:extLst>
          </p:cNvPr>
          <p:cNvSpPr/>
          <p:nvPr/>
        </p:nvSpPr>
        <p:spPr>
          <a:xfrm>
            <a:off x="2546351" y="509109"/>
            <a:ext cx="2781300" cy="1359450"/>
          </a:xfrm>
          <a:prstGeom prst="borderCallout1">
            <a:avLst>
              <a:gd name="adj1" fmla="val 107313"/>
              <a:gd name="adj2" fmla="val 33037"/>
              <a:gd name="adj3" fmla="val 221671"/>
              <a:gd name="adj4" fmla="val 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/>
              <a:t>課題の情報をよくご確認いただき、報告書を提出する年度を間違えないようにご注意ください。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48777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722E58B-CCD0-4566-9419-8BE42E60DD99}"/>
              </a:ext>
            </a:extLst>
          </p:cNvPr>
          <p:cNvGrpSpPr/>
          <p:nvPr/>
        </p:nvGrpSpPr>
        <p:grpSpPr>
          <a:xfrm>
            <a:off x="75591" y="2138746"/>
            <a:ext cx="5645398" cy="3138469"/>
            <a:chOff x="75591" y="2138746"/>
            <a:chExt cx="5645398" cy="313846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58E60BA-8EF1-422D-98C6-161181259F2C}"/>
                </a:ext>
              </a:extLst>
            </p:cNvPr>
            <p:cNvGrpSpPr/>
            <p:nvPr/>
          </p:nvGrpSpPr>
          <p:grpSpPr>
            <a:xfrm>
              <a:off x="75591" y="2138746"/>
              <a:ext cx="5645398" cy="3138469"/>
              <a:chOff x="75591" y="2138746"/>
              <a:chExt cx="5645398" cy="3138469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3AED8016-19EF-41BB-83D8-3700996B6081}"/>
                  </a:ext>
                </a:extLst>
              </p:cNvPr>
              <p:cNvGrpSpPr/>
              <p:nvPr/>
            </p:nvGrpSpPr>
            <p:grpSpPr>
              <a:xfrm>
                <a:off x="75591" y="2138746"/>
                <a:ext cx="5645398" cy="3138469"/>
                <a:chOff x="75591" y="2138746"/>
                <a:chExt cx="5645398" cy="3138469"/>
              </a:xfrm>
            </p:grpSpPr>
            <p:grpSp>
              <p:nvGrpSpPr>
                <p:cNvPr id="4" name="グループ化 3">
                  <a:extLst>
                    <a:ext uri="{FF2B5EF4-FFF2-40B4-BE49-F238E27FC236}">
                      <a16:creationId xmlns:a16="http://schemas.microsoft.com/office/drawing/2014/main" id="{85DA2EDF-B291-4D0D-9F16-0DD79877285E}"/>
                    </a:ext>
                  </a:extLst>
                </p:cNvPr>
                <p:cNvGrpSpPr/>
                <p:nvPr/>
              </p:nvGrpSpPr>
              <p:grpSpPr>
                <a:xfrm>
                  <a:off x="91440" y="2138746"/>
                  <a:ext cx="5629549" cy="3138469"/>
                  <a:chOff x="91440" y="2138746"/>
                  <a:chExt cx="5629549" cy="3138469"/>
                </a:xfrm>
              </p:grpSpPr>
              <p:pic>
                <p:nvPicPr>
                  <p:cNvPr id="21" name="図 20">
                    <a:extLst>
                      <a:ext uri="{FF2B5EF4-FFF2-40B4-BE49-F238E27FC236}">
                        <a16:creationId xmlns:a16="http://schemas.microsoft.com/office/drawing/2014/main" id="{C315BB6C-CC8F-4AA0-92FB-F3A0DB0F46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" y="2138746"/>
                    <a:ext cx="5629549" cy="3138469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19" name="図 18">
                    <a:extLst>
                      <a:ext uri="{FF2B5EF4-FFF2-40B4-BE49-F238E27FC236}">
                        <a16:creationId xmlns:a16="http://schemas.microsoft.com/office/drawing/2014/main" id="{910E94D5-B333-43AD-A984-CCE227434B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910" t="3777" r="35796" b="82717"/>
                  <a:stretch/>
                </p:blipFill>
                <p:spPr>
                  <a:xfrm>
                    <a:off x="2053596" y="2150213"/>
                    <a:ext cx="1543044" cy="423863"/>
                  </a:xfrm>
                  <a:prstGeom prst="rect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</p:pic>
            </p:grpSp>
            <p:sp>
              <p:nvSpPr>
                <p:cNvPr id="7" name="正方形/長方形 6">
                  <a:extLst>
                    <a:ext uri="{FF2B5EF4-FFF2-40B4-BE49-F238E27FC236}">
                      <a16:creationId xmlns:a16="http://schemas.microsoft.com/office/drawing/2014/main" id="{0BCDDCCF-EFC2-42E0-98EB-BB3F5EA0BE31}"/>
                    </a:ext>
                  </a:extLst>
                </p:cNvPr>
                <p:cNvSpPr/>
                <p:nvPr/>
              </p:nvSpPr>
              <p:spPr>
                <a:xfrm>
                  <a:off x="145839" y="3708132"/>
                  <a:ext cx="152400" cy="102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09184DD-C1B5-477D-B8DE-9F21E37F63D9}"/>
                    </a:ext>
                  </a:extLst>
                </p:cNvPr>
                <p:cNvSpPr txBox="1"/>
                <p:nvPr/>
              </p:nvSpPr>
              <p:spPr>
                <a:xfrm>
                  <a:off x="75591" y="3693694"/>
                  <a:ext cx="297657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3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2020</a:t>
                  </a:r>
                  <a:endParaRPr kumimoji="1" lang="ja-JP" altLang="en-US" sz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6AF0E436-69A7-4A1A-9855-E676A7C81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37" t="83943" r="62345" b="13391"/>
              <a:stretch/>
            </p:blipFill>
            <p:spPr>
              <a:xfrm>
                <a:off x="91440" y="3737525"/>
                <a:ext cx="338771" cy="836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E179FFDA-D086-42A4-887A-DEE3807A9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37" t="83943" r="62345" b="13391"/>
              <a:stretch/>
            </p:blipFill>
            <p:spPr>
              <a:xfrm>
                <a:off x="128853" y="3861586"/>
                <a:ext cx="338771" cy="836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0596793C-C7AA-490F-A111-5124E1738E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37" t="83943" r="62345" b="13391"/>
              <a:stretch/>
            </p:blipFill>
            <p:spPr>
              <a:xfrm>
                <a:off x="145839" y="3985647"/>
                <a:ext cx="338771" cy="836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67F5B49B-2AB1-4FE0-9555-516007D7C5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37" t="83943" r="62345" b="13391"/>
              <a:stretch/>
            </p:blipFill>
            <p:spPr>
              <a:xfrm>
                <a:off x="145838" y="4631431"/>
                <a:ext cx="338771" cy="8364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414C2E2-C6A1-48B9-8201-BF4A41E45FFC}"/>
                </a:ext>
              </a:extLst>
            </p:cNvPr>
            <p:cNvSpPr txBox="1"/>
            <p:nvPr/>
          </p:nvSpPr>
          <p:spPr>
            <a:xfrm>
              <a:off x="91440" y="3689892"/>
              <a:ext cx="354253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2022</a:t>
              </a:r>
              <a:endParaRPr kumimoji="1" lang="ja-JP" altLang="en-US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8E71C49-A7BB-4D14-9D61-2384D2175669}"/>
                </a:ext>
              </a:extLst>
            </p:cNvPr>
            <p:cNvSpPr txBox="1"/>
            <p:nvPr/>
          </p:nvSpPr>
          <p:spPr>
            <a:xfrm>
              <a:off x="91440" y="3826941"/>
              <a:ext cx="354253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2022</a:t>
              </a:r>
              <a:endParaRPr kumimoji="1" lang="ja-JP" altLang="en-US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4AC59A0-5708-4AF8-8441-4D76D3373817}"/>
                </a:ext>
              </a:extLst>
            </p:cNvPr>
            <p:cNvSpPr txBox="1"/>
            <p:nvPr/>
          </p:nvSpPr>
          <p:spPr>
            <a:xfrm>
              <a:off x="102405" y="3963287"/>
              <a:ext cx="354253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2022</a:t>
              </a:r>
              <a:endParaRPr kumimoji="1" lang="ja-JP" altLang="en-US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07D0869-6980-4DE0-A06A-577D0DA8E619}"/>
                </a:ext>
              </a:extLst>
            </p:cNvPr>
            <p:cNvSpPr txBox="1"/>
            <p:nvPr/>
          </p:nvSpPr>
          <p:spPr>
            <a:xfrm>
              <a:off x="102405" y="4602350"/>
              <a:ext cx="354253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2021</a:t>
              </a:r>
              <a:endParaRPr kumimoji="1" lang="ja-JP" altLang="en-US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30679230-1A8D-4D3A-AFB3-357BA585F181}"/>
              </a:ext>
            </a:extLst>
          </p:cNvPr>
          <p:cNvSpPr/>
          <p:nvPr/>
        </p:nvSpPr>
        <p:spPr>
          <a:xfrm>
            <a:off x="5822168" y="2138746"/>
            <a:ext cx="3859583" cy="998737"/>
          </a:xfrm>
          <a:prstGeom prst="wedgeRectCallout">
            <a:avLst>
              <a:gd name="adj1" fmla="val -104531"/>
              <a:gd name="adj2" fmla="val -2561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 you really upload an report?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」という確認画面が出るので、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[OK]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890BDA-6F79-4B91-9058-3AB606D3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70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70E361-17EB-4B1C-956A-033CEE42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FA3579-6E05-4F2D-A120-3BF6AC3F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50212"/>
            <a:ext cx="5629549" cy="313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690FDC00-3847-4FFC-A841-E65FB479B454}"/>
              </a:ext>
            </a:extLst>
          </p:cNvPr>
          <p:cNvSpPr/>
          <p:nvPr/>
        </p:nvSpPr>
        <p:spPr>
          <a:xfrm>
            <a:off x="5822168" y="2138746"/>
            <a:ext cx="3859583" cy="998737"/>
          </a:xfrm>
          <a:prstGeom prst="wedgeRectCallout">
            <a:avLst>
              <a:gd name="adj1" fmla="val -144412"/>
              <a:gd name="adj2" fmla="val -14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「共同利用研究の報告について」という画面に遷移します。</a:t>
            </a:r>
          </a:p>
        </p:txBody>
      </p:sp>
    </p:spTree>
    <p:extLst>
      <p:ext uri="{BB962C8B-B14F-4D97-AF65-F5344CB8AC3E}">
        <p14:creationId xmlns:p14="http://schemas.microsoft.com/office/powerpoint/2010/main" val="429436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C45B05-4F21-465B-A4EA-415E53A7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A10835-F814-4386-877F-AA3414DD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6"/>
            <a:ext cx="5629549" cy="3152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FB936185-7D5D-4674-A6F5-4C78DD362C09}"/>
              </a:ext>
            </a:extLst>
          </p:cNvPr>
          <p:cNvSpPr/>
          <p:nvPr/>
        </p:nvSpPr>
        <p:spPr>
          <a:xfrm>
            <a:off x="5822168" y="2138746"/>
            <a:ext cx="3859583" cy="998737"/>
          </a:xfrm>
          <a:prstGeom prst="wedgeRectCallout">
            <a:avLst>
              <a:gd name="adj1" fmla="val -126051"/>
              <a:gd name="adj2" fmla="val 18267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「学位取得・参加学生数の登録」についてご回答ください。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A7656FF-9608-4AE5-ABBE-63573221BF53}"/>
              </a:ext>
            </a:extLst>
          </p:cNvPr>
          <p:cNvSpPr/>
          <p:nvPr/>
        </p:nvSpPr>
        <p:spPr>
          <a:xfrm>
            <a:off x="91440" y="4191000"/>
            <a:ext cx="2453640" cy="1013460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55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C45B05-4F21-465B-A4EA-415E53A7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A10835-F814-4386-877F-AA3414DD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6"/>
            <a:ext cx="5629549" cy="3152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FB936185-7D5D-4674-A6F5-4C78DD362C09}"/>
              </a:ext>
            </a:extLst>
          </p:cNvPr>
          <p:cNvSpPr/>
          <p:nvPr/>
        </p:nvSpPr>
        <p:spPr>
          <a:xfrm>
            <a:off x="5822168" y="2138746"/>
            <a:ext cx="3859583" cy="998737"/>
          </a:xfrm>
          <a:prstGeom prst="wedgeRectCallout">
            <a:avLst>
              <a:gd name="adj1" fmla="val -149151"/>
              <a:gd name="adj2" fmla="val -3934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画面左上の「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Submit App.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」をクリックして入力結果を提出してください。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A7656FF-9608-4AE5-ABBE-63573221BF53}"/>
              </a:ext>
            </a:extLst>
          </p:cNvPr>
          <p:cNvSpPr/>
          <p:nvPr/>
        </p:nvSpPr>
        <p:spPr>
          <a:xfrm>
            <a:off x="922020" y="2049780"/>
            <a:ext cx="929640" cy="358139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線 5">
            <a:extLst>
              <a:ext uri="{FF2B5EF4-FFF2-40B4-BE49-F238E27FC236}">
                <a16:creationId xmlns:a16="http://schemas.microsoft.com/office/drawing/2014/main" id="{7ECEE2E3-59F5-46A2-B4AD-EC026C7AD6AF}"/>
              </a:ext>
            </a:extLst>
          </p:cNvPr>
          <p:cNvSpPr/>
          <p:nvPr/>
        </p:nvSpPr>
        <p:spPr>
          <a:xfrm>
            <a:off x="6158982" y="3747772"/>
            <a:ext cx="3185953" cy="1439418"/>
          </a:xfrm>
          <a:prstGeom prst="borderCallout1">
            <a:avLst>
              <a:gd name="adj1" fmla="val 22985"/>
              <a:gd name="adj2" fmla="val -5224"/>
              <a:gd name="adj3" fmla="val -83048"/>
              <a:gd name="adj4" fmla="val -130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/>
              <a:t>「</a:t>
            </a:r>
            <a:r>
              <a:rPr kumimoji="1" lang="en-US" altLang="ja-JP" sz="1200" dirty="0"/>
              <a:t>Submit App.</a:t>
            </a:r>
            <a:r>
              <a:rPr kumimoji="1" lang="ja-JP" altLang="en-US" sz="1200" dirty="0"/>
              <a:t>」を押して入力内容を提出するか、「</a:t>
            </a:r>
            <a:r>
              <a:rPr kumimoji="1" lang="en-US" altLang="ja-JP" sz="1200" dirty="0"/>
              <a:t>Save App.</a:t>
            </a:r>
            <a:r>
              <a:rPr kumimoji="1" lang="ja-JP" altLang="en-US" sz="1200" dirty="0"/>
              <a:t>」を押して一時保存しなければ、入力した内容は保存されず、ブラウザを更新すると入力内容が消えてしまいます。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9B3280D-CF70-405D-A9F2-EEA4B8A03548}"/>
              </a:ext>
            </a:extLst>
          </p:cNvPr>
          <p:cNvSpPr/>
          <p:nvPr/>
        </p:nvSpPr>
        <p:spPr>
          <a:xfrm>
            <a:off x="1386840" y="4989339"/>
            <a:ext cx="1028700" cy="230361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E574790C-4356-4EAF-A807-DEE329C921D7}"/>
              </a:ext>
            </a:extLst>
          </p:cNvPr>
          <p:cNvSpPr/>
          <p:nvPr/>
        </p:nvSpPr>
        <p:spPr>
          <a:xfrm>
            <a:off x="4483890" y="5558682"/>
            <a:ext cx="3185953" cy="797670"/>
          </a:xfrm>
          <a:prstGeom prst="borderCallout1">
            <a:avLst>
              <a:gd name="adj1" fmla="val 22985"/>
              <a:gd name="adj2" fmla="val -5224"/>
              <a:gd name="adj3" fmla="val -52049"/>
              <a:gd name="adj4" fmla="val -60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submit</a:t>
            </a:r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save</a:t>
            </a:r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をクリックすると、「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Required field</a:t>
            </a:r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」という表示は消えます。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F03ADD6-4F9A-4322-859E-45C647873CA4}"/>
              </a:ext>
            </a:extLst>
          </p:cNvPr>
          <p:cNvGrpSpPr/>
          <p:nvPr/>
        </p:nvGrpSpPr>
        <p:grpSpPr>
          <a:xfrm>
            <a:off x="384153" y="300535"/>
            <a:ext cx="9109599" cy="773575"/>
            <a:chOff x="386346" y="77158"/>
            <a:chExt cx="9109599" cy="506518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7018AEF7-C6B7-4F1F-A605-0CA478C8D9F4}"/>
                </a:ext>
              </a:extLst>
            </p:cNvPr>
            <p:cNvSpPr/>
            <p:nvPr/>
          </p:nvSpPr>
          <p:spPr>
            <a:xfrm>
              <a:off x="386346" y="77158"/>
              <a:ext cx="9081504" cy="5065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013DB89A-2CC7-4150-A4B5-302FAE74C32C}"/>
                </a:ext>
              </a:extLst>
            </p:cNvPr>
            <p:cNvSpPr txBox="1"/>
            <p:nvPr/>
          </p:nvSpPr>
          <p:spPr>
            <a:xfrm>
              <a:off x="414441" y="215143"/>
              <a:ext cx="9081504" cy="26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学位取得・参加学生数の登録方法</a:t>
              </a:r>
              <a:endPara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23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C45B05-4F21-465B-A4EA-415E53A7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408-702B-4A80-B7FA-63840FD77E8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A10835-F814-4386-877F-AA3414DD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38746"/>
            <a:ext cx="5629549" cy="3152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FB936185-7D5D-4674-A6F5-4C78DD362C09}"/>
              </a:ext>
            </a:extLst>
          </p:cNvPr>
          <p:cNvSpPr/>
          <p:nvPr/>
        </p:nvSpPr>
        <p:spPr>
          <a:xfrm>
            <a:off x="5822168" y="2138746"/>
            <a:ext cx="3859583" cy="998737"/>
          </a:xfrm>
          <a:prstGeom prst="wedgeRectCallout">
            <a:avLst>
              <a:gd name="adj1" fmla="val -123880"/>
              <a:gd name="adj2" fmla="val 719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File Upload</a:t>
            </a:r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」をクリックしてください。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A7656FF-9608-4AE5-ABBE-63573221BF53}"/>
              </a:ext>
            </a:extLst>
          </p:cNvPr>
          <p:cNvSpPr/>
          <p:nvPr/>
        </p:nvSpPr>
        <p:spPr>
          <a:xfrm>
            <a:off x="2110740" y="2560321"/>
            <a:ext cx="701040" cy="259080"/>
          </a:xfrm>
          <a:prstGeom prst="roundRect">
            <a:avLst>
              <a:gd name="adj" fmla="val 8396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BC3ABAB-D53A-4BAE-81A7-DF1413DC8E03}"/>
              </a:ext>
            </a:extLst>
          </p:cNvPr>
          <p:cNvGrpSpPr/>
          <p:nvPr/>
        </p:nvGrpSpPr>
        <p:grpSpPr>
          <a:xfrm>
            <a:off x="384153" y="300535"/>
            <a:ext cx="9109599" cy="773575"/>
            <a:chOff x="386346" y="77158"/>
            <a:chExt cx="9109599" cy="506518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D9CFED12-33A5-4E58-B106-2AA70D374D9C}"/>
                </a:ext>
              </a:extLst>
            </p:cNvPr>
            <p:cNvSpPr/>
            <p:nvPr/>
          </p:nvSpPr>
          <p:spPr>
            <a:xfrm>
              <a:off x="386346" y="77158"/>
              <a:ext cx="9081504" cy="5065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63ED1C6-1288-4BDE-AFA6-F520A4400750}"/>
                </a:ext>
              </a:extLst>
            </p:cNvPr>
            <p:cNvSpPr txBox="1"/>
            <p:nvPr/>
          </p:nvSpPr>
          <p:spPr>
            <a:xfrm>
              <a:off x="414441" y="215143"/>
              <a:ext cx="9081504" cy="26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実施報告書／</a:t>
              </a:r>
              <a:r>
                <a: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Activity Report</a:t>
              </a:r>
              <a:r>
                <a:rPr kumimoji="1" lang="ja-JP" altLang="en-US" sz="20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の提</a:t>
              </a:r>
              <a:r>
                <a: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出方法</a:t>
              </a:r>
              <a:endPara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676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794</Words>
  <Application>Microsoft Office PowerPoint</Application>
  <PresentationFormat>A4 210 x 297 mm</PresentationFormat>
  <Paragraphs>72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Meiryo UI</vt:lpstr>
      <vt:lpstr>游ゴシック</vt:lpstr>
      <vt:lpstr>Arial</vt:lpstr>
      <vt:lpstr>Calibri</vt:lpstr>
      <vt:lpstr>Calibri Light</vt:lpstr>
      <vt:lpstr>Office テーマ</vt:lpstr>
      <vt:lpstr>UVSOR施設利用  実施報告書／Activity Report をNOUSからアップロードする方法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Tachibana</dc:creator>
  <cp:lastModifiedBy>加茂 恭子</cp:lastModifiedBy>
  <cp:revision>576</cp:revision>
  <cp:lastPrinted>2022-06-03T07:58:29Z</cp:lastPrinted>
  <dcterms:created xsi:type="dcterms:W3CDTF">2020-06-12T00:22:58Z</dcterms:created>
  <dcterms:modified xsi:type="dcterms:W3CDTF">2023-02-09T04:40:44Z</dcterms:modified>
</cp:coreProperties>
</file>